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37" r:id="rId3"/>
    <p:sldId id="538" r:id="rId4"/>
    <p:sldId id="539" r:id="rId5"/>
    <p:sldId id="257" r:id="rId6"/>
    <p:sldId id="536" r:id="rId7"/>
    <p:sldId id="535" r:id="rId8"/>
    <p:sldId id="540" r:id="rId9"/>
    <p:sldId id="542" r:id="rId10"/>
    <p:sldId id="543" r:id="rId11"/>
    <p:sldId id="541" r:id="rId12"/>
    <p:sldId id="258" r:id="rId13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89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A6B4-7C77-4973-B25F-4F0732614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73C7E7-83EB-4C0C-9B33-7CDCF11DB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83804-F200-4BE1-BCF4-5C2A3A81E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A5F1-FABE-4966-ACEF-8D6BC87E7402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33408-297E-4E89-91BE-E5AD863B9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3BFF5-30CB-418E-A823-52D18291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F28-4C64-48F8-B446-98F528534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9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06B40-F105-438B-A70D-DEC71A60E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461B7-C857-46A7-BC70-66229751D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81AA7-535E-478E-B18A-83A0814BF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A5F1-FABE-4966-ACEF-8D6BC87E7402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E9265-6955-4C05-9300-8D079B54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AB747-3BC2-49DC-AE6E-3E6BF0ABE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F28-4C64-48F8-B446-98F528534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B78F1-EFAE-42DF-BAB3-00D35E3D69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92E30-99F5-4921-ABF2-4611176A0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B1BD6-68AB-4FE7-8FC1-0E899ED64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A5F1-FABE-4966-ACEF-8D6BC87E7402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B01B2-EE1A-469C-A721-5456F5680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DDA9D-E8F0-493C-94CC-12329F69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F28-4C64-48F8-B446-98F528534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8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58DB-8A7F-4DED-8259-C85FA730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51CE7-CBBD-4F47-AC41-5C65C3782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61A7D-EFA6-4F65-9DA2-833C3C427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A5F1-FABE-4966-ACEF-8D6BC87E7402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F3181-CB42-43F7-8B91-37664B0A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B459F-DE8B-4B08-98C6-1DD2762B9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F28-4C64-48F8-B446-98F528534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18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2292-2B4B-42B5-BBBB-D741A557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CA26E-9A9E-4DD2-878E-215F46FD5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AEE91-F122-4B7D-9215-F1CFBAE7E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A5F1-FABE-4966-ACEF-8D6BC87E7402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F0706-D018-442F-A78F-33961503E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28867-1535-4A96-A411-BA72D585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F28-4C64-48F8-B446-98F528534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CADD-283D-4E5F-B731-815920C97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E45B1-7104-46B9-9C21-CEC048C60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F3E32-48BD-4348-A589-5D9A80756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20D7D-E23E-41EF-9805-5D47A4D7B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A5F1-FABE-4966-ACEF-8D6BC87E7402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E49F7-26D9-41B4-B3CA-A1E65EB90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0DF07-5C19-4978-82F7-EDEB0C41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F28-4C64-48F8-B446-98F528534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26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EA12-5BD2-4160-9AF6-AA2DBA1D2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74B8D-B63F-492F-840C-EACA1CEBE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37702-7DD2-415F-BCC2-C1090E3AE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573561-F136-483C-BEE7-C659B2543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C0EEB9-19E2-42F1-85CA-625079BB8F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102A08-CBD7-461E-98F5-F5635F077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A5F1-FABE-4966-ACEF-8D6BC87E7402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F3AD8E-28CF-4336-A382-4F8501E8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C3114D-F2B2-487A-B494-DE52DF0E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F28-4C64-48F8-B446-98F528534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11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F0B5-6385-477E-9E75-B7B3F600B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07EB36-3821-483E-A0D9-19F0537C5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A5F1-FABE-4966-ACEF-8D6BC87E7402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AA59C-2B19-444F-8C3E-FC7DB93A3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128912-E4C0-462A-8170-F7542E25F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F28-4C64-48F8-B446-98F528534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95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27389B-0261-4BD2-95A5-A1321CA8F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A5F1-FABE-4966-ACEF-8D6BC87E7402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895123-3DB0-4561-A7B1-A722E1A5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0BD8D-2E73-4AE5-BFE2-CDC2DCC1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F28-4C64-48F8-B446-98F528534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96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35FD6-14F2-4045-9E55-2AB5BFB4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5BA9-1BF4-4918-9471-503F7FBDF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86699-DDAF-42AA-9B62-B1310812D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61ED7-A40E-46DD-8ABE-AD63E2C8C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A5F1-FABE-4966-ACEF-8D6BC87E7402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3DB2C-6D23-493E-B337-74F27C60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770D7-834E-4236-B777-519A9C8D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F28-4C64-48F8-B446-98F528534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01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C668-F204-41C0-B35A-430D7134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C17B61-0D8F-43A6-B34E-50DC1B94E9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BC673-19BC-4EE7-9669-6338674F0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94EE5-A7D9-4178-BE8B-08032632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A5F1-FABE-4966-ACEF-8D6BC87E7402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8BE67-3206-45C7-9E5F-C33DB16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EDAD2-957A-482D-A8CE-D6E9475F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7FF28-4C64-48F8-B446-98F528534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6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21F2C0E-190B-4EF0-B0CA-2109C1CB27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815704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think-cell Slide" r:id="rId15" imgW="277" imgH="277" progId="TCLayout.ActiveDocument.1">
                  <p:embed/>
                </p:oleObj>
              </mc:Choice>
              <mc:Fallback>
                <p:oleObj name="think-cell Slide" r:id="rId15" imgW="277" imgH="2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8E2F39-8015-4BCB-894A-B1FD32E0D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F9688-4EA1-414D-850C-68CD4E49A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0C70C-BF25-42DD-9136-23EE319DE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2A5F1-FABE-4966-ACEF-8D6BC87E7402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B30E6-9A86-4438-A04F-09ACBB38D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1A25F-7E23-42E9-9718-DC81E90F8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7FF28-4C64-48F8-B446-98F528534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5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3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jpe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2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B28FA24-61F2-457D-A8BA-7DE41A11729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883853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think-cell Slide" r:id="rId4" imgW="277" imgH="277" progId="TCLayout.ActiveDocument.1">
                  <p:embed/>
                </p:oleObj>
              </mc:Choice>
              <mc:Fallback>
                <p:oleObj name="think-cell Slide" r:id="rId4" imgW="277" imgH="2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4F62E53-9C56-4C9A-8EEC-1D396BAE6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vert="horz"/>
          <a:lstStyle/>
          <a:p>
            <a:r>
              <a:rPr lang="en-US" dirty="0"/>
              <a:t>Difference in Differences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CE0F7B-2837-4583-8879-A994D9D9DE18}"/>
              </a:ext>
            </a:extLst>
          </p:cNvPr>
          <p:cNvSpPr txBox="1"/>
          <p:nvPr/>
        </p:nvSpPr>
        <p:spPr>
          <a:xfrm>
            <a:off x="5549216" y="5956300"/>
            <a:ext cx="109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Hua He</a:t>
            </a:r>
          </a:p>
          <a:p>
            <a:pPr algn="ctr"/>
            <a:r>
              <a:rPr lang="en-US" dirty="0"/>
              <a:t>Mar 2022</a:t>
            </a:r>
          </a:p>
        </p:txBody>
      </p:sp>
    </p:spTree>
    <p:extLst>
      <p:ext uri="{BB962C8B-B14F-4D97-AF65-F5344CB8AC3E}">
        <p14:creationId xmlns:p14="http://schemas.microsoft.com/office/powerpoint/2010/main" val="3662177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E2459F3-B411-41E8-BD5D-EB47E7E199C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think-cell Slide" r:id="rId4" imgW="277" imgH="277" progId="TCLayout.ActiveDocument.1">
                  <p:embed/>
                </p:oleObj>
              </mc:Choice>
              <mc:Fallback>
                <p:oleObj name="think-cell Slide" r:id="rId4" imgW="277" imgH="277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E2459F3-B411-41E8-BD5D-EB47E7E19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itle 1">
            <a:extLst>
              <a:ext uri="{FF2B5EF4-FFF2-40B4-BE49-F238E27FC236}">
                <a16:creationId xmlns:a16="http://schemas.microsoft.com/office/drawing/2014/main" id="{3E403591-2027-4AF7-B7F7-3E5BDC9EFF4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World Difference-in-Differences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AF058-C5B9-449C-859E-6714BA39783A}"/>
              </a:ext>
            </a:extLst>
          </p:cNvPr>
          <p:cNvSpPr txBox="1"/>
          <p:nvPr/>
        </p:nvSpPr>
        <p:spPr>
          <a:xfrm>
            <a:off x="838200" y="1442135"/>
            <a:ext cx="87122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Minimum Wages and Employment: A Case Study of the Fast-Food Industry in New Jersey and Pennsylvania</a:t>
            </a:r>
          </a:p>
          <a:p>
            <a:r>
              <a:rPr lang="en-US" sz="2000" dirty="0"/>
              <a:t>By David Card and Alan B. Krueger (1993)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75776-5FE7-408E-B1B9-40EB51E506CB}"/>
              </a:ext>
            </a:extLst>
          </p:cNvPr>
          <p:cNvSpPr txBox="1"/>
          <p:nvPr/>
        </p:nvSpPr>
        <p:spPr>
          <a:xfrm>
            <a:off x="838200" y="2767698"/>
            <a:ext cx="9083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Conclusion</a:t>
            </a:r>
            <a:r>
              <a:rPr lang="en-US" sz="2000" dirty="0"/>
              <a:t>: No indication that the rise in the minimum wage reduced employment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3D3F9E-3F66-4529-81FE-5B815C8E650A}"/>
              </a:ext>
            </a:extLst>
          </p:cNvPr>
          <p:cNvSpPr txBox="1"/>
          <p:nvPr/>
        </p:nvSpPr>
        <p:spPr>
          <a:xfrm>
            <a:off x="838200" y="3453498"/>
            <a:ext cx="73943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Why</a:t>
            </a:r>
            <a:r>
              <a:rPr lang="en-US" sz="20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Offset influence through non-wage compensation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Reduced on-the-job training and flattened tenure-wage profile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Increased prices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12A02-4449-417D-B2AD-917BF6EF4B26}"/>
              </a:ext>
            </a:extLst>
          </p:cNvPr>
          <p:cNvSpPr txBox="1"/>
          <p:nvPr/>
        </p:nvSpPr>
        <p:spPr>
          <a:xfrm>
            <a:off x="838200" y="4913998"/>
            <a:ext cx="66911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Other implications</a:t>
            </a:r>
            <a:r>
              <a:rPr lang="en-US" sz="20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Full-time vs part-time composition might have changed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May have discouraged new businesses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Inconclusive influences on demand</a:t>
            </a:r>
          </a:p>
        </p:txBody>
      </p:sp>
    </p:spTree>
    <p:extLst>
      <p:ext uri="{BB962C8B-B14F-4D97-AF65-F5344CB8AC3E}">
        <p14:creationId xmlns:p14="http://schemas.microsoft.com/office/powerpoint/2010/main" val="4063845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EF7A441-A486-4AB0-9E66-075758FEF38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309950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think-cell Slide" r:id="rId4" imgW="277" imgH="277" progId="TCLayout.ActiveDocument.1">
                  <p:embed/>
                </p:oleObj>
              </mc:Choice>
              <mc:Fallback>
                <p:oleObj name="think-cell Slide" r:id="rId4" imgW="277" imgH="2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6" name="Picture 2" descr="Congratulation GIFs - Get the best GIF on GIPHY">
            <a:extLst>
              <a:ext uri="{FF2B5EF4-FFF2-40B4-BE49-F238E27FC236}">
                <a16:creationId xmlns:a16="http://schemas.microsoft.com/office/drawing/2014/main" id="{797C7B87-AF4A-4318-82A0-E017E677B4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7873" y="1863801"/>
            <a:ext cx="9836252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DDD5EC-A580-4B0F-91C5-EC9447DB92E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 Nobel Memorial Prize in Economic Sciences</a:t>
            </a:r>
          </a:p>
        </p:txBody>
      </p:sp>
    </p:spTree>
    <p:extLst>
      <p:ext uri="{BB962C8B-B14F-4D97-AF65-F5344CB8AC3E}">
        <p14:creationId xmlns:p14="http://schemas.microsoft.com/office/powerpoint/2010/main" val="373043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800F498-E84F-41DF-90D0-78372CF73C4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2784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think-cell Slide" r:id="rId4" imgW="277" imgH="277" progId="TCLayout.ActiveDocument.1">
                  <p:embed/>
                </p:oleObj>
              </mc:Choice>
              <mc:Fallback>
                <p:oleObj name="think-cell Slide" r:id="rId4" imgW="277" imgH="2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E9AFA3D2-C6FD-4DB9-893C-59327DD8FFFB}"/>
              </a:ext>
            </a:extLst>
          </p:cNvPr>
          <p:cNvSpPr txBox="1">
            <a:spLocks/>
          </p:cNvSpPr>
          <p:nvPr/>
        </p:nvSpPr>
        <p:spPr>
          <a:xfrm>
            <a:off x="1981200" y="152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 of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DiD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EA8CCA-0ED6-4756-8FF0-97E45FBC0B87}"/>
              </a:ext>
            </a:extLst>
          </p:cNvPr>
          <p:cNvSpPr txBox="1"/>
          <p:nvPr/>
        </p:nvSpPr>
        <p:spPr>
          <a:xfrm>
            <a:off x="1411550" y="3154792"/>
            <a:ext cx="1249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Intuitive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122EB-1159-4D83-A60D-2A52F577DC70}"/>
              </a:ext>
            </a:extLst>
          </p:cNvPr>
          <p:cNvSpPr txBox="1"/>
          <p:nvPr/>
        </p:nvSpPr>
        <p:spPr>
          <a:xfrm>
            <a:off x="1411550" y="3779167"/>
            <a:ext cx="237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but powerful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F43C4-FDAA-402E-B55F-11E248D0E789}"/>
              </a:ext>
            </a:extLst>
          </p:cNvPr>
          <p:cNvSpPr txBox="1"/>
          <p:nvPr/>
        </p:nvSpPr>
        <p:spPr>
          <a:xfrm>
            <a:off x="1411550" y="4403542"/>
            <a:ext cx="118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Flexible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B6E24E-1D03-448B-968F-EFEB5F037F3F}"/>
              </a:ext>
            </a:extLst>
          </p:cNvPr>
          <p:cNvSpPr txBox="1"/>
          <p:nvPr/>
        </p:nvSpPr>
        <p:spPr>
          <a:xfrm>
            <a:off x="6096000" y="3154792"/>
            <a:ext cx="236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baseline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7344CB-1814-442F-9718-213866A54184}"/>
              </a:ext>
            </a:extLst>
          </p:cNvPr>
          <p:cNvSpPr txBox="1"/>
          <p:nvPr/>
        </p:nvSpPr>
        <p:spPr>
          <a:xfrm>
            <a:off x="6096000" y="3820384"/>
            <a:ext cx="246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parallel trends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9FFC3-CD70-46D5-AE2B-29B0AB1243CF}"/>
              </a:ext>
            </a:extLst>
          </p:cNvPr>
          <p:cNvSpPr txBox="1"/>
          <p:nvPr/>
        </p:nvSpPr>
        <p:spPr>
          <a:xfrm>
            <a:off x="6096000" y="4479752"/>
            <a:ext cx="4786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Compositions of two groups need to be stable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46541A-8947-496D-AE6B-3ED594EE1538}"/>
              </a:ext>
            </a:extLst>
          </p:cNvPr>
          <p:cNvSpPr txBox="1"/>
          <p:nvPr/>
        </p:nvSpPr>
        <p:spPr>
          <a:xfrm>
            <a:off x="1411550" y="5027916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selection bias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8B835D-191C-4AA1-8843-E9A724BA501C}"/>
                  </a:ext>
                </a:extLst>
              </p:cNvPr>
              <p:cNvSpPr txBox="1"/>
              <p:nvPr/>
            </p:nvSpPr>
            <p:spPr>
              <a:xfrm>
                <a:off x="1379834" y="1130081"/>
                <a:ext cx="9524998" cy="5192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𝑇𝑅𝐸𝐴𝑇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𝑃𝑂𝑆𝑇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p>
                      </m:s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𝑇𝑅𝐸𝐴𝑇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𝑃𝑂𝑆𝑇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8B835D-191C-4AA1-8843-E9A724BA5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834" y="1130081"/>
                <a:ext cx="9524998" cy="5192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5BEA8C-9391-4BEB-9382-D9D75F9609BB}"/>
                  </a:ext>
                </a:extLst>
              </p:cNvPr>
              <p:cNvSpPr/>
              <p:nvPr/>
            </p:nvSpPr>
            <p:spPr>
              <a:xfrm>
                <a:off x="1341733" y="1883783"/>
                <a:ext cx="9601200" cy="66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𝐷𝐷</m:t>
                        </m:r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𝑃𝑂𝑆𝑇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𝑇𝑅𝐸𝐴𝑇</m:t>
                            </m:r>
                          </m:sup>
                        </m:sSub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𝑃𝑅𝐸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𝑇𝑅𝐸𝐴𝑇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3200" dirty="0"/>
                  <a:t>-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𝑃𝑂𝑆𝑇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𝐶𝑂𝑁𝑇𝑅𝑂𝐿</m:t>
                            </m:r>
                          </m:sup>
                        </m:sSub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𝑃𝑅𝐸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𝐶𝑂𝑁𝑇𝑅𝑂𝐿</m:t>
                            </m:r>
                          </m:sup>
                        </m:sSubSup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5BEA8C-9391-4BEB-9382-D9D75F960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733" y="1883783"/>
                <a:ext cx="9601200" cy="660887"/>
              </a:xfrm>
              <a:prstGeom prst="rect">
                <a:avLst/>
              </a:prstGeom>
              <a:blipFill>
                <a:blip r:embed="rId7"/>
                <a:stretch>
                  <a:fillRect t="-4630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55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30733D6-CABE-42D7-BD43-38865A6C39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773453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think-cell Slide" r:id="rId4" imgW="277" imgH="277" progId="TCLayout.ActiveDocument.1">
                  <p:embed/>
                </p:oleObj>
              </mc:Choice>
              <mc:Fallback>
                <p:oleObj name="think-cell Slide" r:id="rId4" imgW="277" imgH="277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30733D6-CABE-42D7-BD43-38865A6C39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D645BD5-7796-4FEB-A4BB-11BA15AA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 Inference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CDCC3D8-A85C-4651-B26C-F790C02D0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90688"/>
            <a:ext cx="8229600" cy="429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879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30733D6-CABE-42D7-BD43-38865A6C39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think-cell Slide" r:id="rId4" imgW="277" imgH="277" progId="TCLayout.ActiveDocument.1">
                  <p:embed/>
                </p:oleObj>
              </mc:Choice>
              <mc:Fallback>
                <p:oleObj name="think-cell Slide" r:id="rId4" imgW="277" imgH="277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30733D6-CABE-42D7-BD43-38865A6C39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D645BD5-7796-4FEB-A4BB-11BA15AA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 Inference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C8683CCA-4BF3-4B59-BBF1-4A9429BB9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6447"/>
            <a:ext cx="4193756" cy="2805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185860C-FF8F-415F-BDF9-5AA8C76DC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230" y="2113576"/>
            <a:ext cx="3349770" cy="2648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6777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30733D6-CABE-42D7-BD43-38865A6C39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think-cell Slide" r:id="rId4" imgW="277" imgH="277" progId="TCLayout.ActiveDocument.1">
                  <p:embed/>
                </p:oleObj>
              </mc:Choice>
              <mc:Fallback>
                <p:oleObj name="think-cell Slide" r:id="rId4" imgW="277" imgH="277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30733D6-CABE-42D7-BD43-38865A6C39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D645BD5-7796-4FEB-A4BB-11BA15AA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Causal Inference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5FAD9-B84E-4D2A-9A86-F96DAEFF404C}"/>
              </a:ext>
            </a:extLst>
          </p:cNvPr>
          <p:cNvSpPr txBox="1"/>
          <p:nvPr/>
        </p:nvSpPr>
        <p:spPr>
          <a:xfrm>
            <a:off x="1411550" y="3177452"/>
            <a:ext cx="535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advanced degree brings you the highest ROI?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CB109-5A56-4B23-AFF7-A4AF53AD8E68}"/>
              </a:ext>
            </a:extLst>
          </p:cNvPr>
          <p:cNvSpPr txBox="1"/>
          <p:nvPr/>
        </p:nvSpPr>
        <p:spPr>
          <a:xfrm>
            <a:off x="1411550" y="3899982"/>
            <a:ext cx="47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Children who travel a lot do better at school?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EDB894-9610-425F-99F4-127F95C34D4A}"/>
              </a:ext>
            </a:extLst>
          </p:cNvPr>
          <p:cNvSpPr txBox="1"/>
          <p:nvPr/>
        </p:nvSpPr>
        <p:spPr>
          <a:xfrm>
            <a:off x="1411550" y="4622510"/>
            <a:ext cx="697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CFA charter holders beat the market in investment performances?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8E77CC-629A-4018-B893-193CAD5A4332}"/>
              </a:ext>
            </a:extLst>
          </p:cNvPr>
          <p:cNvSpPr txBox="1"/>
          <p:nvPr/>
        </p:nvSpPr>
        <p:spPr>
          <a:xfrm>
            <a:off x="1411550" y="1732392"/>
            <a:ext cx="676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is cholera mortality rate in some districts lower than in others?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9C1F7-5330-4F07-BFA0-4CDC752EAEB0}"/>
              </a:ext>
            </a:extLst>
          </p:cNvPr>
          <p:cNvSpPr txBox="1"/>
          <p:nvPr/>
        </p:nvSpPr>
        <p:spPr>
          <a:xfrm>
            <a:off x="1411550" y="2454922"/>
            <a:ext cx="640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Increasing minimum wage leads to higher unemployment rate?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E3539D-92DF-4D6E-AEBD-3EE611853E29}"/>
              </a:ext>
            </a:extLst>
          </p:cNvPr>
          <p:cNvSpPr txBox="1"/>
          <p:nvPr/>
        </p:nvSpPr>
        <p:spPr>
          <a:xfrm>
            <a:off x="1411550" y="5345038"/>
            <a:ext cx="455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this business strategy better than others?</a:t>
            </a:r>
          </a:p>
        </p:txBody>
      </p:sp>
    </p:spTree>
    <p:extLst>
      <p:ext uri="{BB962C8B-B14F-4D97-AF65-F5344CB8AC3E}">
        <p14:creationId xmlns:p14="http://schemas.microsoft.com/office/powerpoint/2010/main" val="3944067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30733D6-CABE-42D7-BD43-38865A6C39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think-cell Slide" r:id="rId4" imgW="277" imgH="277" progId="TCLayout.ActiveDocument.1">
                  <p:embed/>
                </p:oleObj>
              </mc:Choice>
              <mc:Fallback>
                <p:oleObj name="think-cell Slide" r:id="rId4" imgW="277" imgH="277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30733D6-CABE-42D7-BD43-38865A6C39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D645BD5-7796-4FEB-A4BB-11BA15AA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Difference-in-Differences?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D31A64-92C8-4129-A8D1-C6A8E869B63E}"/>
              </a:ext>
            </a:extLst>
          </p:cNvPr>
          <p:cNvCxnSpPr/>
          <p:nvPr/>
        </p:nvCxnSpPr>
        <p:spPr>
          <a:xfrm>
            <a:off x="6400514" y="5056575"/>
            <a:ext cx="3045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358D1B-D950-4858-8DD0-2A6A59539AC3}"/>
              </a:ext>
            </a:extLst>
          </p:cNvPr>
          <p:cNvCxnSpPr>
            <a:cxnSpLocks/>
          </p:cNvCxnSpPr>
          <p:nvPr/>
        </p:nvCxnSpPr>
        <p:spPr>
          <a:xfrm rot="16200000">
            <a:off x="4877994" y="3534055"/>
            <a:ext cx="3045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1C5840-ED57-4DA5-AEE1-692716A6ABC7}"/>
              </a:ext>
            </a:extLst>
          </p:cNvPr>
          <p:cNvCxnSpPr/>
          <p:nvPr/>
        </p:nvCxnSpPr>
        <p:spPr>
          <a:xfrm>
            <a:off x="7820941" y="2668481"/>
            <a:ext cx="0" cy="23880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CFD1AF-27DA-4BEF-990C-CBC8F3ABF2AB}"/>
              </a:ext>
            </a:extLst>
          </p:cNvPr>
          <p:cNvCxnSpPr/>
          <p:nvPr/>
        </p:nvCxnSpPr>
        <p:spPr>
          <a:xfrm flipV="1">
            <a:off x="6640211" y="3014710"/>
            <a:ext cx="2299316" cy="6835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007CC9-2AAE-4301-AA0F-762DA95B61AB}"/>
              </a:ext>
            </a:extLst>
          </p:cNvPr>
          <p:cNvCxnSpPr>
            <a:cxnSpLocks/>
          </p:cNvCxnSpPr>
          <p:nvPr/>
        </p:nvCxnSpPr>
        <p:spPr>
          <a:xfrm flipV="1">
            <a:off x="6640211" y="3343184"/>
            <a:ext cx="1180730" cy="355107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6F7F42-A325-444D-AACC-323737DBA960}"/>
              </a:ext>
            </a:extLst>
          </p:cNvPr>
          <p:cNvCxnSpPr/>
          <p:nvPr/>
        </p:nvCxnSpPr>
        <p:spPr>
          <a:xfrm flipV="1">
            <a:off x="7820941" y="2375518"/>
            <a:ext cx="1118586" cy="967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95F6B9-5AA6-49AE-A95C-1292DE6640DC}"/>
              </a:ext>
            </a:extLst>
          </p:cNvPr>
          <p:cNvCxnSpPr>
            <a:cxnSpLocks/>
          </p:cNvCxnSpPr>
          <p:nvPr/>
        </p:nvCxnSpPr>
        <p:spPr>
          <a:xfrm flipV="1">
            <a:off x="6640211" y="3698291"/>
            <a:ext cx="2317072" cy="6835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9FB83C4-1FB7-4789-865D-4DFDC83230EA}"/>
              </a:ext>
            </a:extLst>
          </p:cNvPr>
          <p:cNvSpPr txBox="1"/>
          <p:nvPr/>
        </p:nvSpPr>
        <p:spPr>
          <a:xfrm flipV="1">
            <a:off x="5911334" y="2523810"/>
            <a:ext cx="369332" cy="6710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1200" dirty="0"/>
              <a:t>Outcome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D3BB7B-87A1-42F8-A213-E9F50434B992}"/>
              </a:ext>
            </a:extLst>
          </p:cNvPr>
          <p:cNvSpPr txBox="1"/>
          <p:nvPr/>
        </p:nvSpPr>
        <p:spPr>
          <a:xfrm>
            <a:off x="7034272" y="5079277"/>
            <a:ext cx="39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048D02-1473-42BC-BCD6-B2F1269B890B}"/>
              </a:ext>
            </a:extLst>
          </p:cNvPr>
          <p:cNvSpPr txBox="1"/>
          <p:nvPr/>
        </p:nvSpPr>
        <p:spPr>
          <a:xfrm>
            <a:off x="8380234" y="507927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Post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71B559E9-AAC9-4370-B388-B41054B3020C}"/>
              </a:ext>
            </a:extLst>
          </p:cNvPr>
          <p:cNvSpPr/>
          <p:nvPr/>
        </p:nvSpPr>
        <p:spPr>
          <a:xfrm>
            <a:off x="7190631" y="3587323"/>
            <a:ext cx="124283" cy="51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8DD6DE75-9B0E-482C-8ACF-3836A35C21A4}"/>
              </a:ext>
            </a:extLst>
          </p:cNvPr>
          <p:cNvSpPr/>
          <p:nvPr/>
        </p:nvSpPr>
        <p:spPr>
          <a:xfrm>
            <a:off x="9001672" y="2428534"/>
            <a:ext cx="124283" cy="5193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1DFB0949-2828-4F47-B072-F14A9F7A2EE0}"/>
              </a:ext>
            </a:extLst>
          </p:cNvPr>
          <p:cNvSpPr/>
          <p:nvPr/>
        </p:nvSpPr>
        <p:spPr>
          <a:xfrm>
            <a:off x="8380234" y="2987568"/>
            <a:ext cx="124283" cy="8229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237A79-0BD0-400B-BDBF-B99F130D15E2}"/>
              </a:ext>
            </a:extLst>
          </p:cNvPr>
          <p:cNvSpPr txBox="1"/>
          <p:nvPr/>
        </p:nvSpPr>
        <p:spPr>
          <a:xfrm>
            <a:off x="1470079" y="2288484"/>
            <a:ext cx="332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Quasi-experiments where randomized controlled experiment is not an option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0F189D-B32B-45EE-872F-6FB61431FAE3}"/>
              </a:ext>
            </a:extLst>
          </p:cNvPr>
          <p:cNvSpPr txBox="1"/>
          <p:nvPr/>
        </p:nvSpPr>
        <p:spPr>
          <a:xfrm>
            <a:off x="1470079" y="4454866"/>
            <a:ext cx="395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impact of policies/strategies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F967E7-A905-4D1B-88E6-E5750EF2E55A}"/>
              </a:ext>
            </a:extLst>
          </p:cNvPr>
          <p:cNvSpPr txBox="1"/>
          <p:nvPr/>
        </p:nvSpPr>
        <p:spPr>
          <a:xfrm>
            <a:off x="1470079" y="3648674"/>
            <a:ext cx="31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&amp; quantify causality</a:t>
            </a:r>
          </a:p>
        </p:txBody>
      </p:sp>
    </p:spTree>
    <p:extLst>
      <p:ext uri="{BB962C8B-B14F-4D97-AF65-F5344CB8AC3E}">
        <p14:creationId xmlns:p14="http://schemas.microsoft.com/office/powerpoint/2010/main" val="161650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30733D6-CABE-42D7-BD43-38865A6C39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50284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think-cell Slide" r:id="rId4" imgW="277" imgH="277" progId="TCLayout.ActiveDocument.1">
                  <p:embed/>
                </p:oleObj>
              </mc:Choice>
              <mc:Fallback>
                <p:oleObj name="think-cell Slide" r:id="rId4" imgW="277" imgH="277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30733D6-CABE-42D7-BD43-38865A6C39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8" name="Picture 10" descr="Jon Snow's Hottest Moments on Game of Thrones">
            <a:extLst>
              <a:ext uri="{FF2B5EF4-FFF2-40B4-BE49-F238E27FC236}">
                <a16:creationId xmlns:a16="http://schemas.microsoft.com/office/drawing/2014/main" id="{CA169F80-2500-419B-849F-B5580D538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09" y="1463397"/>
            <a:ext cx="4651159" cy="465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7B3B88-007B-4C51-8894-809862AFB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134" y="1159422"/>
            <a:ext cx="4084144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D645BD5-7796-4FEB-A4BB-11BA15AA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World Difference-in-Differences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1A128D-0885-406A-8C05-5480E7271427}"/>
              </a:ext>
            </a:extLst>
          </p:cNvPr>
          <p:cNvGrpSpPr/>
          <p:nvPr/>
        </p:nvGrpSpPr>
        <p:grpSpPr>
          <a:xfrm>
            <a:off x="2313742" y="1690688"/>
            <a:ext cx="2243091" cy="3703915"/>
            <a:chOff x="4000500" y="1819692"/>
            <a:chExt cx="2095500" cy="3574911"/>
          </a:xfrm>
        </p:grpSpPr>
        <p:pic>
          <p:nvPicPr>
            <p:cNvPr id="2055" name="Picture 7">
              <a:extLst>
                <a:ext uri="{FF2B5EF4-FFF2-40B4-BE49-F238E27FC236}">
                  <a16:creationId xmlns:a16="http://schemas.microsoft.com/office/drawing/2014/main" id="{DCE4AF6D-F650-4E61-BCED-44852A2AE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500" y="1819692"/>
              <a:ext cx="2095500" cy="30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AF030B-0290-4585-B270-C0584004587D}"/>
                </a:ext>
              </a:extLst>
            </p:cNvPr>
            <p:cNvSpPr txBox="1"/>
            <p:nvPr/>
          </p:nvSpPr>
          <p:spPr>
            <a:xfrm>
              <a:off x="4453023" y="5025271"/>
              <a:ext cx="1190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John Snow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854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E2459F3-B411-41E8-BD5D-EB47E7E199C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44975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think-cell Slide" r:id="rId4" imgW="277" imgH="277" progId="TCLayout.ActiveDocument.1">
                  <p:embed/>
                </p:oleObj>
              </mc:Choice>
              <mc:Fallback>
                <p:oleObj name="think-cell Slide" r:id="rId4" imgW="277" imgH="2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533400" y="1242136"/>
            <a:ext cx="5867400" cy="5303326"/>
            <a:chOff x="3429000" y="1009650"/>
            <a:chExt cx="4615688" cy="4171950"/>
          </a:xfrm>
          <a:solidFill>
            <a:schemeClr val="bg1"/>
          </a:solidFill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03" r="14445" b="40247"/>
            <a:stretch/>
          </p:blipFill>
          <p:spPr>
            <a:xfrm>
              <a:off x="3429000" y="1009650"/>
              <a:ext cx="4615688" cy="3562350"/>
            </a:xfrm>
            <a:prstGeom prst="rect">
              <a:avLst/>
            </a:prstGeom>
            <a:grpFill/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355" r="14445" b="16654"/>
            <a:stretch/>
          </p:blipFill>
          <p:spPr>
            <a:xfrm>
              <a:off x="3429000" y="4572000"/>
              <a:ext cx="4615688" cy="609600"/>
            </a:xfrm>
            <a:prstGeom prst="rect">
              <a:avLst/>
            </a:prstGeom>
            <a:grpFill/>
          </p:spPr>
        </p:pic>
      </p:grpSp>
      <p:grpSp>
        <p:nvGrpSpPr>
          <p:cNvPr id="11" name="Group 10"/>
          <p:cNvGrpSpPr/>
          <p:nvPr/>
        </p:nvGrpSpPr>
        <p:grpSpPr>
          <a:xfrm>
            <a:off x="2112264" y="4432300"/>
            <a:ext cx="859536" cy="914400"/>
            <a:chOff x="3733799" y="4343400"/>
            <a:chExt cx="859536" cy="800220"/>
          </a:xfrm>
          <a:solidFill>
            <a:schemeClr val="bg1"/>
          </a:solidFill>
        </p:grpSpPr>
        <p:sp>
          <p:nvSpPr>
            <p:cNvPr id="9" name="TextBox 8"/>
            <p:cNvSpPr txBox="1"/>
            <p:nvPr/>
          </p:nvSpPr>
          <p:spPr>
            <a:xfrm>
              <a:off x="3733799" y="4343400"/>
              <a:ext cx="859536" cy="40011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 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3800" y="4743510"/>
              <a:ext cx="854721" cy="40011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86200" y="3953300"/>
            <a:ext cx="2362200" cy="410346"/>
            <a:chOff x="1063114" y="4724436"/>
            <a:chExt cx="2362200" cy="359107"/>
          </a:xfrm>
          <a:solidFill>
            <a:schemeClr val="bg1"/>
          </a:solidFill>
        </p:grpSpPr>
        <p:sp>
          <p:nvSpPr>
            <p:cNvPr id="13" name="TextBox 12"/>
            <p:cNvSpPr txBox="1"/>
            <p:nvPr/>
          </p:nvSpPr>
          <p:spPr>
            <a:xfrm>
              <a:off x="1063114" y="4733394"/>
              <a:ext cx="1327992" cy="350149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Treatment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90864" y="4724436"/>
              <a:ext cx="1034450" cy="350149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125462" y="5383464"/>
            <a:ext cx="3733179" cy="439546"/>
            <a:chOff x="2125462" y="5218364"/>
            <a:chExt cx="3733179" cy="4395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2125462" y="5218364"/>
                  <a:ext cx="1760738" cy="42043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𝑃𝑂𝑆𝑇</m:t>
                                </m:r>
                              </m:sub>
                              <m:sup/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𝑃𝑅𝐸</m:t>
                                </m:r>
                              </m:sub>
                              <m:sup/>
                            </m:sSub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462" y="5218364"/>
                  <a:ext cx="1760738" cy="42043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4362774" y="5257800"/>
              <a:ext cx="590226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-8.8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53374" y="5257800"/>
              <a:ext cx="505267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1.2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6324600" y="2755900"/>
                <a:ext cx="5947397" cy="898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𝐷𝐷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𝑃𝑂𝑆𝑇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𝑇𝑅𝐸𝐴𝑇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𝑃𝑅𝐸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𝑇𝑅𝐸𝐴𝑇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/>
                  <a:t>-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𝑃𝑂𝑆𝑇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𝐶𝑂𝑁𝑇𝑅𝑂𝐿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𝑃𝑅𝐸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𝐶𝑂𝑁𝑇𝑅𝑂𝐿</m:t>
                            </m:r>
                          </m:sup>
                        </m:sSubSup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2755900"/>
                <a:ext cx="5947397" cy="898516"/>
              </a:xfrm>
              <a:prstGeom prst="rect">
                <a:avLst/>
              </a:prstGeom>
              <a:blipFill>
                <a:blip r:embed="rId8"/>
                <a:stretch>
                  <a:fillRect b="-12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5858641" y="5371525"/>
            <a:ext cx="4123418" cy="584775"/>
            <a:chOff x="5858641" y="5206425"/>
            <a:chExt cx="4123418" cy="584775"/>
          </a:xfrm>
        </p:grpSpPr>
        <p:cxnSp>
          <p:nvCxnSpPr>
            <p:cNvPr id="22" name="Straight Arrow Connector 21"/>
            <p:cNvCxnSpPr>
              <a:stCxn id="18" idx="3"/>
            </p:cNvCxnSpPr>
            <p:nvPr/>
          </p:nvCxnSpPr>
          <p:spPr>
            <a:xfrm>
              <a:off x="5858641" y="5622955"/>
              <a:ext cx="1380359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239000" y="5206425"/>
              <a:ext cx="2743059" cy="5847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-8.8 – 1.2 = -10</a:t>
              </a: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3E403591-2027-4AF7-B7F7-3E5BDC9EFF4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Real World Difference-in-Differences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00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E2459F3-B411-41E8-BD5D-EB47E7E199C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think-cell Slide" r:id="rId4" imgW="277" imgH="277" progId="TCLayout.ActiveDocument.1">
                  <p:embed/>
                </p:oleObj>
              </mc:Choice>
              <mc:Fallback>
                <p:oleObj name="think-cell Slide" r:id="rId4" imgW="277" imgH="277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E2459F3-B411-41E8-BD5D-EB47E7E19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itle 1">
            <a:extLst>
              <a:ext uri="{FF2B5EF4-FFF2-40B4-BE49-F238E27FC236}">
                <a16:creationId xmlns:a16="http://schemas.microsoft.com/office/drawing/2014/main" id="{3E403591-2027-4AF7-B7F7-3E5BDC9EFF4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World Difference-in-Differences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B1AF1394-4890-486D-A7CF-F88007821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" r="8468"/>
          <a:stretch/>
        </p:blipFill>
        <p:spPr bwMode="auto">
          <a:xfrm>
            <a:off x="2032000" y="1690688"/>
            <a:ext cx="3060700" cy="384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BCB68F-4288-4DD7-9BD1-4224E465C5C6}"/>
              </a:ext>
            </a:extLst>
          </p:cNvPr>
          <p:cNvSpPr txBox="1"/>
          <p:nvPr/>
        </p:nvSpPr>
        <p:spPr>
          <a:xfrm>
            <a:off x="2807380" y="5803900"/>
            <a:ext cx="1198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David Card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6649B826-5EA9-4A7F-AF58-CD12C8AB4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328" y="1690688"/>
            <a:ext cx="2865572" cy="384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D08A9F-CA33-4FA4-AC71-E520C41ED73C}"/>
              </a:ext>
            </a:extLst>
          </p:cNvPr>
          <p:cNvSpPr txBox="1"/>
          <p:nvPr/>
        </p:nvSpPr>
        <p:spPr>
          <a:xfrm>
            <a:off x="7811180" y="5803900"/>
            <a:ext cx="1392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Alan Krueger</a:t>
            </a:r>
          </a:p>
        </p:txBody>
      </p:sp>
    </p:spTree>
    <p:extLst>
      <p:ext uri="{BB962C8B-B14F-4D97-AF65-F5344CB8AC3E}">
        <p14:creationId xmlns:p14="http://schemas.microsoft.com/office/powerpoint/2010/main" val="878424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6C6E614-0352-4107-945F-0C9729C60F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50377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think-cell Slide" r:id="rId4" imgW="277" imgH="277" progId="TCLayout.ActiveDocument.1">
                  <p:embed/>
                </p:oleObj>
              </mc:Choice>
              <mc:Fallback>
                <p:oleObj name="think-cell Slide" r:id="rId4" imgW="277" imgH="2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0" name="Picture 2" descr="Calculating Figure It Out GIF">
            <a:extLst>
              <a:ext uri="{FF2B5EF4-FFF2-40B4-BE49-F238E27FC236}">
                <a16:creationId xmlns:a16="http://schemas.microsoft.com/office/drawing/2014/main" id="{D2B2FAEF-3B62-4CB8-8116-D40C363D1E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599" y="1434456"/>
            <a:ext cx="3870325" cy="42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28F252C-450A-47D1-853A-5E24BBA2E4E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to crunch some numbers…</a:t>
            </a:r>
          </a:p>
        </p:txBody>
      </p:sp>
    </p:spTree>
    <p:extLst>
      <p:ext uri="{BB962C8B-B14F-4D97-AF65-F5344CB8AC3E}">
        <p14:creationId xmlns:p14="http://schemas.microsoft.com/office/powerpoint/2010/main" val="1561790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271</Words>
  <Application>Microsoft Office PowerPoint</Application>
  <PresentationFormat>Widescreen</PresentationFormat>
  <Paragraphs>59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Times New Roman</vt:lpstr>
      <vt:lpstr>Office Theme</vt:lpstr>
      <vt:lpstr>think-cell Slide</vt:lpstr>
      <vt:lpstr>Difference in Differences</vt:lpstr>
      <vt:lpstr>Causal Inference</vt:lpstr>
      <vt:lpstr>Causal Inference</vt:lpstr>
      <vt:lpstr>Causal Inference</vt:lpstr>
      <vt:lpstr>What is Difference-in-Differences?</vt:lpstr>
      <vt:lpstr>Real World Difference-in-Differences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Difference in Difference</dc:title>
  <dc:creator>He, Hua</dc:creator>
  <cp:lastModifiedBy>He, Hua</cp:lastModifiedBy>
  <cp:revision>17</cp:revision>
  <dcterms:created xsi:type="dcterms:W3CDTF">2022-03-17T13:48:43Z</dcterms:created>
  <dcterms:modified xsi:type="dcterms:W3CDTF">2022-03-17T23:10:52Z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7599526-06ca-49cc-9fa9-5307800a949a_Enabled">
    <vt:lpwstr>true</vt:lpwstr>
  </property>
  <property fmtid="{D5CDD505-2E9C-101B-9397-08002B2CF9AE}" pid="3" name="MSIP_Label_67599526-06ca-49cc-9fa9-5307800a949a_SetDate">
    <vt:lpwstr>2022-03-17T13:48:43Z</vt:lpwstr>
  </property>
  <property fmtid="{D5CDD505-2E9C-101B-9397-08002B2CF9AE}" pid="4" name="MSIP_Label_67599526-06ca-49cc-9fa9-5307800a949a_Method">
    <vt:lpwstr>Standard</vt:lpwstr>
  </property>
  <property fmtid="{D5CDD505-2E9C-101B-9397-08002B2CF9AE}" pid="5" name="MSIP_Label_67599526-06ca-49cc-9fa9-5307800a949a_Name">
    <vt:lpwstr>67599526-06ca-49cc-9fa9-5307800a949a</vt:lpwstr>
  </property>
  <property fmtid="{D5CDD505-2E9C-101B-9397-08002B2CF9AE}" pid="6" name="MSIP_Label_67599526-06ca-49cc-9fa9-5307800a949a_SiteId">
    <vt:lpwstr>fabb61b8-3afe-4e75-b934-a47f782b8cd7</vt:lpwstr>
  </property>
  <property fmtid="{D5CDD505-2E9C-101B-9397-08002B2CF9AE}" pid="7" name="MSIP_Label_67599526-06ca-49cc-9fa9-5307800a949a_ActionId">
    <vt:lpwstr>7a304713-55a1-48b2-b087-492569559d04</vt:lpwstr>
  </property>
  <property fmtid="{D5CDD505-2E9C-101B-9397-08002B2CF9AE}" pid="8" name="MSIP_Label_67599526-06ca-49cc-9fa9-5307800a949a_ContentBits">
    <vt:lpwstr>0</vt:lpwstr>
  </property>
</Properties>
</file>